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60" r:id="rId4"/>
    <p:sldId id="280" r:id="rId5"/>
    <p:sldId id="257" r:id="rId6"/>
    <p:sldId id="258" r:id="rId7"/>
    <p:sldId id="281" r:id="rId8"/>
    <p:sldId id="262" r:id="rId9"/>
    <p:sldId id="263" r:id="rId10"/>
    <p:sldId id="295" r:id="rId11"/>
    <p:sldId id="261" r:id="rId12"/>
    <p:sldId id="272" r:id="rId13"/>
    <p:sldId id="296" r:id="rId14"/>
    <p:sldId id="275" r:id="rId15"/>
    <p:sldId id="294" r:id="rId16"/>
    <p:sldId id="276" r:id="rId17"/>
    <p:sldId id="277" r:id="rId18"/>
    <p:sldId id="283" r:id="rId19"/>
    <p:sldId id="284" r:id="rId20"/>
    <p:sldId id="297" r:id="rId21"/>
    <p:sldId id="282" r:id="rId22"/>
    <p:sldId id="302" r:id="rId23"/>
    <p:sldId id="278" r:id="rId24"/>
    <p:sldId id="285" r:id="rId25"/>
    <p:sldId id="300" r:id="rId26"/>
    <p:sldId id="305" r:id="rId27"/>
    <p:sldId id="291" r:id="rId28"/>
    <p:sldId id="307" r:id="rId29"/>
    <p:sldId id="286" r:id="rId30"/>
    <p:sldId id="306" r:id="rId31"/>
    <p:sldId id="293" r:id="rId32"/>
    <p:sldId id="269" r:id="rId33"/>
    <p:sldId id="268" r:id="rId34"/>
    <p:sldId id="267" r:id="rId35"/>
    <p:sldId id="292" r:id="rId36"/>
    <p:sldId id="290" r:id="rId37"/>
    <p:sldId id="259" r:id="rId38"/>
    <p:sldId id="264" r:id="rId39"/>
    <p:sldId id="265" r:id="rId40"/>
    <p:sldId id="289" r:id="rId41"/>
    <p:sldId id="287" r:id="rId42"/>
    <p:sldId id="266" r:id="rId43"/>
    <p:sldId id="288" r:id="rId44"/>
    <p:sldId id="303" r:id="rId45"/>
    <p:sldId id="304" r:id="rId46"/>
    <p:sldId id="273" r:id="rId47"/>
    <p:sldId id="27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79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FC33A-B8A3-4137-B556-AAE1EC796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528AC-F5DB-471D-8D6F-A0CC8A7EE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BB58E-067D-47A6-8CEC-27D7CDAE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D2E3-78B0-4FE0-8DF8-9F71C3BF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679EC-1E27-4294-BF66-95336B20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6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C8A3-EDDA-4B26-B8B8-591CF1A4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E6B8-0F39-4824-A522-EFEFC39C3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04E48-D5E4-4111-973B-27EBED70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3874-2797-43CA-9D42-BA4ABF38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28E78-C361-48B9-BB27-08D61B90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2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29DEE-920A-48F7-9A9B-433F76D1D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47875-B5A3-43BE-9D86-D32E97376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13C3B-6D60-433D-8D32-0BBFAA4E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BB9F8-88D8-451B-B7E6-082118732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C920-70DB-476D-BAFB-BC139C09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95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5D95-834F-4DC0-8176-A7CCB4B1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83504-274C-4F72-8268-644FDBDBD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33923-2B41-4BF0-AFD3-0ED8525A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B64C1-82BD-44BD-837B-C6A3FFDC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3FD8-78AB-479B-85B5-D2A1C802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BB77-EE6A-491C-A2EB-3F1E28E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A6B7B-AFE6-414F-8AEF-99F32DBD2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C3C70-7416-47BF-9D16-85A8FFF3A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17BF-4256-46FD-A0FC-9DBC5218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8C1CD-E15F-4596-AE83-5EC62A87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1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DB23-2D0B-4B0D-8E1B-1CF1510C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8878-6487-4EF7-86D4-886C9764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99B77-66A2-4680-ABAC-88322C85C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47E8F-FB40-43BE-B449-F7A7A51E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261B5-B192-497D-960C-1EA50DEF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8C18A-565F-41B3-8650-AA726244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9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0BD9-874C-4047-B7B0-C6B55E4E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72CBC-46FC-4172-84EC-1140112CF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6F905-9912-400F-AD50-8FE47C742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2F422-E296-4F35-8756-30308450E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7F916-DE29-455F-AB39-9A03D49B2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157CDE-5CDA-4A29-B1C2-3009EED8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B27AE2-7506-4C04-A8B9-2C822A82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EC9A91-A738-43C6-9A12-16E4F663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9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E631-93ED-4C62-94DB-AECB618F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B0D59-4840-4B60-98BF-CDF67AA4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93EDC-AE56-4F8B-97C1-0176BC4E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444CA-6F33-46A7-BAC7-0D863805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2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853B4-D574-44D5-AA5D-9FB68ADF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16F99-A2EF-4CED-9793-2EBB52A4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4B095-16E3-4685-B11B-1BB5C407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187F-1F6E-48C2-834A-7E880AFE1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2F717-80AB-438D-824F-1BEF1C67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0C976-AE76-4E48-8CDF-68783A36E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28AFA-B7BA-436A-8156-47D4EA82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92C45-E1F5-4DBA-B95F-7ABD8F49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CD9D5-2775-4A98-9BD7-7E47AA03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2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C835-4E5F-4342-A9CE-1016AF27A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61ED9-C56A-4580-B1A0-55BA15475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4574A-05DD-4256-9BFD-0FFE47998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1A05D-71BA-4E11-A58E-2E14DA49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60375-11F1-40AB-B33F-A28BE40C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BE33A-0606-445C-9874-C51EF091C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4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13829-68A5-4FAC-A6A2-86BABBDC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DC047-296C-4254-A8B0-0504919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6C1DF-2F90-44D0-B220-163699C24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C395-88E3-4D02-AE2E-89C8A53726D9}" type="datetimeFigureOut">
              <a:rPr lang="en-US" smtClean="0"/>
              <a:t>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B0BED-5841-43B3-B5F8-6141747E2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19569-A327-41A5-9AC5-C142C2CB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9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87E7-25D2-4BC8-8D83-9BC8045D5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C0E5D-5C33-4E99-97F3-ED354B1B37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82790-29E6-464F-9DC9-E0A2B1D69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However, modern techniques have made single-chirality enriched samples more accessible.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 descr="A picture containing map&#10;&#10;Description automatically generated">
            <a:extLst>
              <a:ext uri="{FF2B5EF4-FFF2-40B4-BE49-F238E27FC236}">
                <a16:creationId xmlns:a16="http://schemas.microsoft.com/office/drawing/2014/main" id="{5C0C15F6-8C23-4FC3-98C0-F64D2F544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6" y="2033643"/>
            <a:ext cx="5486411" cy="3657607"/>
          </a:xfrm>
          <a:prstGeom prst="rect">
            <a:avLst/>
          </a:prstGeom>
        </p:spPr>
      </p:pic>
      <p:pic>
        <p:nvPicPr>
          <p:cNvPr id="9" name="Picture 8" descr="A picture containing map&#10;&#10;Description automatically generated">
            <a:extLst>
              <a:ext uri="{FF2B5EF4-FFF2-40B4-BE49-F238E27FC236}">
                <a16:creationId xmlns:a16="http://schemas.microsoft.com/office/drawing/2014/main" id="{5B12AFB0-CF6A-4C0A-8A33-CD31B7C75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203364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2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4CF0-C56E-48BF-B10B-FF21D76E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482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Screening of Coulomb interactions in SWCNTs by an external dielectric can affect bang gap renormalization and the binding energies of excitons.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F14AC-1F27-496E-B68E-429E90E50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68" y="2707574"/>
            <a:ext cx="7434863" cy="3754572"/>
          </a:xfrm>
        </p:spPr>
      </p:pic>
    </p:spTree>
    <p:extLst>
      <p:ext uri="{BB962C8B-B14F-4D97-AF65-F5344CB8AC3E}">
        <p14:creationId xmlns:p14="http://schemas.microsoft.com/office/powerpoint/2010/main" val="69906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B95B7-7046-4867-A542-4736D4C1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result of the screening induced by the external dielectric, optical resonances can redshift as the dielectric constant increases.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60E3E37-767F-4C6D-BA8B-E4F04855E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729" y="2012866"/>
            <a:ext cx="5796542" cy="46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0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C6CC-8CA6-4EE4-9817-329FF0B3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both samples, the SWCNTs were suspended using either the polymer PFO-</a:t>
            </a:r>
            <a:r>
              <a:rPr lang="en-US" dirty="0" err="1"/>
              <a:t>Bpy</a:t>
            </a:r>
            <a:r>
              <a:rPr lang="en-US" dirty="0"/>
              <a:t> or the surfactant sodium deoxycholate.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8769FAE-8C24-4760-9082-860CFB130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64" y="2534124"/>
            <a:ext cx="4179540" cy="3126652"/>
          </a:xfrm>
          <a:prstGeom prst="rect">
            <a:avLst/>
          </a:prstGeom>
        </p:spPr>
      </p:pic>
      <p:pic>
        <p:nvPicPr>
          <p:cNvPr id="7" name="Picture 6" descr="A picture containing map, drawing&#10;&#10;Description automatically generated">
            <a:extLst>
              <a:ext uri="{FF2B5EF4-FFF2-40B4-BE49-F238E27FC236}">
                <a16:creationId xmlns:a16="http://schemas.microsoft.com/office/drawing/2014/main" id="{1D6D05AD-1811-4D2B-BEC2-6DB0B422D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52" y="2534124"/>
            <a:ext cx="5776356" cy="31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33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8C78-7953-42C9-8E1B-A488B484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Schematic Diagram of the Experimental Apparatus</a:t>
            </a: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04202591-BC96-4E6A-808C-F5041A11AEC2}"/>
              </a:ext>
            </a:extLst>
          </p:cNvPr>
          <p:cNvSpPr/>
          <p:nvPr/>
        </p:nvSpPr>
        <p:spPr>
          <a:xfrm flipH="1">
            <a:off x="7817200" y="2502959"/>
            <a:ext cx="130036" cy="570770"/>
          </a:xfrm>
          <a:prstGeom prst="triangle">
            <a:avLst/>
          </a:prstGeom>
          <a:gradFill flip="none" rotWithShape="1">
            <a:gsLst>
              <a:gs pos="7000">
                <a:srgbClr val="C00000"/>
              </a:gs>
              <a:gs pos="37000">
                <a:srgbClr val="FFFF00"/>
              </a:gs>
              <a:gs pos="100000">
                <a:srgbClr val="7030A0"/>
              </a:gs>
              <a:gs pos="75000">
                <a:srgbClr val="0070C0"/>
              </a:gs>
              <a:gs pos="61000">
                <a:srgbClr val="00B05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520B0C-F956-4A41-AE7E-618DD0A0DE46}"/>
              </a:ext>
            </a:extLst>
          </p:cNvPr>
          <p:cNvSpPr/>
          <p:nvPr/>
        </p:nvSpPr>
        <p:spPr>
          <a:xfrm rot="16200000" flipH="1">
            <a:off x="4188788" y="2763655"/>
            <a:ext cx="181602" cy="8127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609F0-3FF4-4527-ACBA-80BEA62DFD62}"/>
              </a:ext>
            </a:extLst>
          </p:cNvPr>
          <p:cNvSpPr/>
          <p:nvPr/>
        </p:nvSpPr>
        <p:spPr>
          <a:xfrm rot="10800000" flipH="1">
            <a:off x="3004453" y="3395311"/>
            <a:ext cx="181602" cy="94085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EEE00A-E2DD-463E-9DBF-6B93EA8CD800}"/>
              </a:ext>
            </a:extLst>
          </p:cNvPr>
          <p:cNvCxnSpPr>
            <a:cxnSpLocks/>
          </p:cNvCxnSpPr>
          <p:nvPr/>
        </p:nvCxnSpPr>
        <p:spPr>
          <a:xfrm rot="16200000">
            <a:off x="2961021" y="3948095"/>
            <a:ext cx="28181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4314D7B-F423-412E-870A-0CAA2C1DFA05}"/>
              </a:ext>
            </a:extLst>
          </p:cNvPr>
          <p:cNvSpPr/>
          <p:nvPr/>
        </p:nvSpPr>
        <p:spPr>
          <a:xfrm flipH="1">
            <a:off x="7779566" y="3985094"/>
            <a:ext cx="198799" cy="1931531"/>
          </a:xfrm>
          <a:custGeom>
            <a:avLst/>
            <a:gdLst>
              <a:gd name="connsiteX0" fmla="*/ 99400 w 198799"/>
              <a:gd name="connsiteY0" fmla="*/ 0 h 1931531"/>
              <a:gd name="connsiteX1" fmla="*/ 198799 w 198799"/>
              <a:gd name="connsiteY1" fmla="*/ 1236800 h 1931531"/>
              <a:gd name="connsiteX2" fmla="*/ 198799 w 198799"/>
              <a:gd name="connsiteY2" fmla="*/ 1931531 h 1931531"/>
              <a:gd name="connsiteX3" fmla="*/ 428 w 198799"/>
              <a:gd name="connsiteY3" fmla="*/ 1931531 h 1931531"/>
              <a:gd name="connsiteX4" fmla="*/ 428 w 198799"/>
              <a:gd name="connsiteY4" fmla="*/ 1236800 h 1931531"/>
              <a:gd name="connsiteX5" fmla="*/ 0 w 198799"/>
              <a:gd name="connsiteY5" fmla="*/ 1236800 h 193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799" h="1931531">
                <a:moveTo>
                  <a:pt x="99400" y="0"/>
                </a:moveTo>
                <a:lnTo>
                  <a:pt x="198799" y="1236800"/>
                </a:lnTo>
                <a:lnTo>
                  <a:pt x="198799" y="1931531"/>
                </a:lnTo>
                <a:lnTo>
                  <a:pt x="428" y="1931531"/>
                </a:lnTo>
                <a:lnTo>
                  <a:pt x="428" y="1236800"/>
                </a:lnTo>
                <a:lnTo>
                  <a:pt x="0" y="1236800"/>
                </a:lnTo>
                <a:close/>
              </a:path>
            </a:pathLst>
          </a:custGeom>
          <a:gradFill>
            <a:gsLst>
              <a:gs pos="7000">
                <a:srgbClr val="C00000"/>
              </a:gs>
              <a:gs pos="37000">
                <a:srgbClr val="FFFF00"/>
              </a:gs>
              <a:gs pos="100000">
                <a:srgbClr val="7030A0"/>
              </a:gs>
              <a:gs pos="75000">
                <a:srgbClr val="0070C0"/>
              </a:gs>
              <a:gs pos="61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0B84ACB-B917-40A0-ADD6-FC5ECE6748EA}"/>
              </a:ext>
            </a:extLst>
          </p:cNvPr>
          <p:cNvSpPr/>
          <p:nvPr/>
        </p:nvSpPr>
        <p:spPr>
          <a:xfrm rot="1766464" flipH="1">
            <a:off x="7518003" y="3873474"/>
            <a:ext cx="181416" cy="965997"/>
          </a:xfrm>
          <a:prstGeom prst="triangle">
            <a:avLst>
              <a:gd name="adj" fmla="val 1492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4B9E6-564B-44A7-9D3D-8A38F5EE0C7B}"/>
              </a:ext>
            </a:extLst>
          </p:cNvPr>
          <p:cNvSpPr/>
          <p:nvPr/>
        </p:nvSpPr>
        <p:spPr>
          <a:xfrm rot="5400000" flipH="1">
            <a:off x="4868396" y="5426328"/>
            <a:ext cx="181602" cy="780227"/>
          </a:xfrm>
          <a:prstGeom prst="rect">
            <a:avLst/>
          </a:prstGeom>
          <a:solidFill>
            <a:srgbClr val="B50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52C80F5-4787-45AC-9B23-F980526AB88F}"/>
              </a:ext>
            </a:extLst>
          </p:cNvPr>
          <p:cNvSpPr/>
          <p:nvPr/>
        </p:nvSpPr>
        <p:spPr>
          <a:xfrm rot="5400000" flipH="1">
            <a:off x="5655050" y="5410681"/>
            <a:ext cx="181416" cy="811708"/>
          </a:xfrm>
          <a:prstGeom prst="triangle">
            <a:avLst/>
          </a:prstGeom>
          <a:solidFill>
            <a:srgbClr val="B50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0F9DE-A787-4945-9B91-7CACB2E56010}"/>
              </a:ext>
            </a:extLst>
          </p:cNvPr>
          <p:cNvSpPr/>
          <p:nvPr/>
        </p:nvSpPr>
        <p:spPr>
          <a:xfrm flipH="1">
            <a:off x="4569086" y="3068306"/>
            <a:ext cx="181602" cy="2738786"/>
          </a:xfrm>
          <a:prstGeom prst="rect">
            <a:avLst/>
          </a:prstGeom>
          <a:solidFill>
            <a:srgbClr val="B50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623CC30-D721-4A03-A696-F95B3D5E9979}"/>
              </a:ext>
            </a:extLst>
          </p:cNvPr>
          <p:cNvSpPr/>
          <p:nvPr/>
        </p:nvSpPr>
        <p:spPr>
          <a:xfrm rot="16200000" flipH="1">
            <a:off x="6969175" y="4898548"/>
            <a:ext cx="182593" cy="1835789"/>
          </a:xfrm>
          <a:custGeom>
            <a:avLst/>
            <a:gdLst>
              <a:gd name="connsiteX0" fmla="*/ 0 w 182593"/>
              <a:gd name="connsiteY0" fmla="*/ 1767211 h 1767211"/>
              <a:gd name="connsiteX1" fmla="*/ 0 w 182593"/>
              <a:gd name="connsiteY1" fmla="*/ 808436 h 1767211"/>
              <a:gd name="connsiteX2" fmla="*/ 1543 w 182593"/>
              <a:gd name="connsiteY2" fmla="*/ 808436 h 1767211"/>
              <a:gd name="connsiteX3" fmla="*/ 91885 w 182593"/>
              <a:gd name="connsiteY3" fmla="*/ 0 h 1767211"/>
              <a:gd name="connsiteX4" fmla="*/ 182228 w 182593"/>
              <a:gd name="connsiteY4" fmla="*/ 808436 h 1767211"/>
              <a:gd name="connsiteX5" fmla="*/ 182593 w 182593"/>
              <a:gd name="connsiteY5" fmla="*/ 808436 h 1767211"/>
              <a:gd name="connsiteX6" fmla="*/ 182593 w 182593"/>
              <a:gd name="connsiteY6" fmla="*/ 811708 h 1767211"/>
              <a:gd name="connsiteX7" fmla="*/ 182593 w 182593"/>
              <a:gd name="connsiteY7" fmla="*/ 1767211 h 1767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2593" h="1767211">
                <a:moveTo>
                  <a:pt x="0" y="1767211"/>
                </a:moveTo>
                <a:lnTo>
                  <a:pt x="0" y="808436"/>
                </a:lnTo>
                <a:lnTo>
                  <a:pt x="1543" y="808436"/>
                </a:lnTo>
                <a:lnTo>
                  <a:pt x="91885" y="0"/>
                </a:lnTo>
                <a:lnTo>
                  <a:pt x="182228" y="808436"/>
                </a:lnTo>
                <a:lnTo>
                  <a:pt x="182593" y="808436"/>
                </a:lnTo>
                <a:lnTo>
                  <a:pt x="182593" y="811708"/>
                </a:lnTo>
                <a:lnTo>
                  <a:pt x="182593" y="1767211"/>
                </a:lnTo>
                <a:close/>
              </a:path>
            </a:pathLst>
          </a:custGeom>
          <a:gradFill>
            <a:gsLst>
              <a:gs pos="7000">
                <a:srgbClr val="C00000"/>
              </a:gs>
              <a:gs pos="37000">
                <a:srgbClr val="FFFF00"/>
              </a:gs>
              <a:gs pos="100000">
                <a:srgbClr val="7030A0"/>
              </a:gs>
              <a:gs pos="75000">
                <a:srgbClr val="0070C0"/>
              </a:gs>
              <a:gs pos="61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96467-8302-49D9-A4C3-A3A1E7F9FFE8}"/>
              </a:ext>
            </a:extLst>
          </p:cNvPr>
          <p:cNvSpPr/>
          <p:nvPr/>
        </p:nvSpPr>
        <p:spPr>
          <a:xfrm flipH="1">
            <a:off x="7817200" y="3073729"/>
            <a:ext cx="128588" cy="365298"/>
          </a:xfrm>
          <a:prstGeom prst="rect">
            <a:avLst/>
          </a:prstGeom>
          <a:gradFill>
            <a:gsLst>
              <a:gs pos="7000">
                <a:srgbClr val="C00000"/>
              </a:gs>
              <a:gs pos="37000">
                <a:srgbClr val="FFFF00"/>
              </a:gs>
              <a:gs pos="100000">
                <a:srgbClr val="7030A0"/>
              </a:gs>
              <a:gs pos="75000">
                <a:srgbClr val="0070C0"/>
              </a:gs>
              <a:gs pos="61000">
                <a:srgbClr val="00B05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EC97148-C0E2-4375-B76B-99AB395DF301}"/>
              </a:ext>
            </a:extLst>
          </p:cNvPr>
          <p:cNvSpPr/>
          <p:nvPr/>
        </p:nvSpPr>
        <p:spPr>
          <a:xfrm rot="10800000" flipH="1">
            <a:off x="7816516" y="3427448"/>
            <a:ext cx="129320" cy="570770"/>
          </a:xfrm>
          <a:prstGeom prst="triangle">
            <a:avLst/>
          </a:prstGeom>
          <a:gradFill>
            <a:gsLst>
              <a:gs pos="7000">
                <a:srgbClr val="C00000"/>
              </a:gs>
              <a:gs pos="37000">
                <a:srgbClr val="FFFF00"/>
              </a:gs>
              <a:gs pos="100000">
                <a:srgbClr val="7030A0"/>
              </a:gs>
              <a:gs pos="75000">
                <a:srgbClr val="0070C0"/>
              </a:gs>
              <a:gs pos="61000">
                <a:srgbClr val="00B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32B9BD-A117-4D8A-8531-9132D797E90A}"/>
              </a:ext>
            </a:extLst>
          </p:cNvPr>
          <p:cNvSpPr/>
          <p:nvPr/>
        </p:nvSpPr>
        <p:spPr>
          <a:xfrm flipH="1">
            <a:off x="5572376" y="2796419"/>
            <a:ext cx="1057328" cy="11690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99B396-F87A-454F-886D-7CBBD83CB8AF}"/>
              </a:ext>
            </a:extLst>
          </p:cNvPr>
          <p:cNvSpPr/>
          <p:nvPr/>
        </p:nvSpPr>
        <p:spPr>
          <a:xfrm rot="5400000" flipH="1">
            <a:off x="6256885" y="3765288"/>
            <a:ext cx="181602" cy="209867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CBB447-F2BD-470B-9D41-B513A140D03E}"/>
              </a:ext>
            </a:extLst>
          </p:cNvPr>
          <p:cNvSpPr/>
          <p:nvPr/>
        </p:nvSpPr>
        <p:spPr>
          <a:xfrm flipH="1">
            <a:off x="5292551" y="3570479"/>
            <a:ext cx="181602" cy="12839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6BC6D8-547C-46BF-9DDB-633954A97F86}"/>
              </a:ext>
            </a:extLst>
          </p:cNvPr>
          <p:cNvSpPr/>
          <p:nvPr/>
        </p:nvSpPr>
        <p:spPr>
          <a:xfrm rot="5400000" flipH="1">
            <a:off x="5714008" y="3174520"/>
            <a:ext cx="181602" cy="9298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7A83BD-F79B-4B7C-8523-BA22400F1135}"/>
              </a:ext>
            </a:extLst>
          </p:cNvPr>
          <p:cNvSpPr/>
          <p:nvPr/>
        </p:nvSpPr>
        <p:spPr>
          <a:xfrm flipH="1">
            <a:off x="6124132" y="3091983"/>
            <a:ext cx="181602" cy="5180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B63FDA-11EC-4393-9763-CC3139724AFD}"/>
              </a:ext>
            </a:extLst>
          </p:cNvPr>
          <p:cNvSpPr/>
          <p:nvPr/>
        </p:nvSpPr>
        <p:spPr>
          <a:xfrm rot="16200000" flipH="1">
            <a:off x="5343062" y="2380483"/>
            <a:ext cx="181602" cy="15825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4AA111-E202-49AC-9147-AB194D27AEDC}"/>
              </a:ext>
            </a:extLst>
          </p:cNvPr>
          <p:cNvSpPr/>
          <p:nvPr/>
        </p:nvSpPr>
        <p:spPr>
          <a:xfrm flipH="1">
            <a:off x="2273677" y="4173335"/>
            <a:ext cx="1577982" cy="82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2B54FD-2A3B-4929-95C8-6D81221F79C6}"/>
              </a:ext>
            </a:extLst>
          </p:cNvPr>
          <p:cNvSpPr/>
          <p:nvPr/>
        </p:nvSpPr>
        <p:spPr>
          <a:xfrm rot="3083940" flipH="1">
            <a:off x="4483706" y="3055112"/>
            <a:ext cx="429959" cy="20358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12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34F6F3-C1BF-423F-8A72-3E327B971A6D}"/>
              </a:ext>
            </a:extLst>
          </p:cNvPr>
          <p:cNvSpPr txBox="1"/>
          <p:nvPr/>
        </p:nvSpPr>
        <p:spPr>
          <a:xfrm flipH="1">
            <a:off x="3045208" y="5241505"/>
            <a:ext cx="1380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Neutral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Density Filter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3E8-6F10-4C38-894D-49663029B747}"/>
              </a:ext>
            </a:extLst>
          </p:cNvPr>
          <p:cNvSpPr/>
          <p:nvPr/>
        </p:nvSpPr>
        <p:spPr>
          <a:xfrm rot="18900000">
            <a:off x="6231715" y="2840631"/>
            <a:ext cx="121510" cy="50292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74B117-88EE-4A9A-BE9B-CCE29DC4F01D}"/>
              </a:ext>
            </a:extLst>
          </p:cNvPr>
          <p:cNvSpPr/>
          <p:nvPr/>
        </p:nvSpPr>
        <p:spPr>
          <a:xfrm rot="2880000">
            <a:off x="6187676" y="3436754"/>
            <a:ext cx="119647" cy="50292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9D19B8-CC00-423B-B5FA-28BA769E6700}"/>
              </a:ext>
            </a:extLst>
          </p:cNvPr>
          <p:cNvSpPr/>
          <p:nvPr/>
        </p:nvSpPr>
        <p:spPr>
          <a:xfrm rot="5400000">
            <a:off x="4578382" y="5252750"/>
            <a:ext cx="128435" cy="502920"/>
          </a:xfrm>
          <a:prstGeom prst="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lin ang="54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037B86-AF53-4593-865C-F5F5FD936150}"/>
              </a:ext>
            </a:extLst>
          </p:cNvPr>
          <p:cNvSpPr/>
          <p:nvPr/>
        </p:nvSpPr>
        <p:spPr>
          <a:xfrm rot="2700000">
            <a:off x="5227130" y="3295975"/>
            <a:ext cx="133516" cy="50292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153F1F-8C18-4E13-9F61-949242344B85}"/>
              </a:ext>
            </a:extLst>
          </p:cNvPr>
          <p:cNvSpPr txBox="1"/>
          <p:nvPr/>
        </p:nvSpPr>
        <p:spPr>
          <a:xfrm flipH="1">
            <a:off x="5599140" y="5288942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Sapphire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287D36-6F7E-4D62-9FFF-99C6EA1C6A07}"/>
              </a:ext>
            </a:extLst>
          </p:cNvPr>
          <p:cNvSpPr txBox="1"/>
          <p:nvPr/>
        </p:nvSpPr>
        <p:spPr>
          <a:xfrm flipH="1">
            <a:off x="8140486" y="3815817"/>
            <a:ext cx="8787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Sample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9E94467-CFE7-4653-9EF2-D1FE1639ABEF}"/>
              </a:ext>
            </a:extLst>
          </p:cNvPr>
          <p:cNvSpPr/>
          <p:nvPr/>
        </p:nvSpPr>
        <p:spPr>
          <a:xfrm rot="16200000" flipH="1">
            <a:off x="7809765" y="3241579"/>
            <a:ext cx="125120" cy="38592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ACF524-2F30-4DB7-820B-330644CA052B}"/>
              </a:ext>
            </a:extLst>
          </p:cNvPr>
          <p:cNvSpPr/>
          <p:nvPr/>
        </p:nvSpPr>
        <p:spPr>
          <a:xfrm rot="16200000" flipH="1">
            <a:off x="7820581" y="2875343"/>
            <a:ext cx="125120" cy="38592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solidFill>
              <a:schemeClr val="tx1">
                <a:alpha val="5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D37F761-CB04-44E7-90A8-4BBD1C7A0820}"/>
              </a:ext>
            </a:extLst>
          </p:cNvPr>
          <p:cNvGrpSpPr/>
          <p:nvPr/>
        </p:nvGrpSpPr>
        <p:grpSpPr>
          <a:xfrm flipH="1">
            <a:off x="2295224" y="2669030"/>
            <a:ext cx="1577982" cy="834953"/>
            <a:chOff x="6531379" y="2711793"/>
            <a:chExt cx="1577982" cy="83495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E79BDAE-8355-41AF-804D-1F1374D11D4F}"/>
                </a:ext>
              </a:extLst>
            </p:cNvPr>
            <p:cNvSpPr/>
            <p:nvPr/>
          </p:nvSpPr>
          <p:spPr>
            <a:xfrm>
              <a:off x="6531379" y="2726440"/>
              <a:ext cx="1577982" cy="820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1D6B91F-0D57-430B-9876-9E0CA576E525}"/>
                </a:ext>
              </a:extLst>
            </p:cNvPr>
            <p:cNvSpPr txBox="1"/>
            <p:nvPr/>
          </p:nvSpPr>
          <p:spPr>
            <a:xfrm>
              <a:off x="6604413" y="2711793"/>
              <a:ext cx="14413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itchFamily="34" charset="0"/>
                </a:rPr>
                <a:t>Optical Parametric Amplifier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674CD69-C5D7-4913-8944-CA3662EC0A67}"/>
              </a:ext>
            </a:extLst>
          </p:cNvPr>
          <p:cNvSpPr/>
          <p:nvPr/>
        </p:nvSpPr>
        <p:spPr>
          <a:xfrm flipH="1">
            <a:off x="7636779" y="3921625"/>
            <a:ext cx="488078" cy="130938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2F911F-51F1-4BC0-8120-53F2236A1854}"/>
              </a:ext>
            </a:extLst>
          </p:cNvPr>
          <p:cNvSpPr txBox="1"/>
          <p:nvPr/>
        </p:nvSpPr>
        <p:spPr>
          <a:xfrm flipH="1">
            <a:off x="6569767" y="3057673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Delay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Stage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ED45BF-F267-47A5-AE57-07910626985F}"/>
              </a:ext>
            </a:extLst>
          </p:cNvPr>
          <p:cNvCxnSpPr/>
          <p:nvPr/>
        </p:nvCxnSpPr>
        <p:spPr>
          <a:xfrm flipH="1">
            <a:off x="5493039" y="2658164"/>
            <a:ext cx="1273190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B232BBD-82F8-4550-AA11-A90729810962}"/>
              </a:ext>
            </a:extLst>
          </p:cNvPr>
          <p:cNvSpPr/>
          <p:nvPr/>
        </p:nvSpPr>
        <p:spPr>
          <a:xfrm rot="5400000" flipH="1">
            <a:off x="5936139" y="5693689"/>
            <a:ext cx="387437" cy="2349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F6DD862-E71B-45C1-8780-33569FE7F2E7}"/>
              </a:ext>
            </a:extLst>
          </p:cNvPr>
          <p:cNvSpPr/>
          <p:nvPr/>
        </p:nvSpPr>
        <p:spPr>
          <a:xfrm flipH="1">
            <a:off x="5286750" y="5633317"/>
            <a:ext cx="139353" cy="385926"/>
          </a:xfrm>
          <a:prstGeom prst="ellipse">
            <a:avLst/>
          </a:prstGeom>
          <a:solidFill>
            <a:schemeClr val="tx1">
              <a:alpha val="50000"/>
            </a:schemeClr>
          </a:solidFill>
          <a:ln w="12700">
            <a:solidFill>
              <a:schemeClr val="dk1">
                <a:alpha val="5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0F1DAA7-B0B3-4AF4-97AE-C9F4FFCA32EB}"/>
              </a:ext>
            </a:extLst>
          </p:cNvPr>
          <p:cNvSpPr txBox="1"/>
          <p:nvPr/>
        </p:nvSpPr>
        <p:spPr>
          <a:xfrm flipH="1">
            <a:off x="4995033" y="5991412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Lens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233A99-7B97-44F5-BF12-05C10E762191}"/>
              </a:ext>
            </a:extLst>
          </p:cNvPr>
          <p:cNvSpPr/>
          <p:nvPr/>
        </p:nvSpPr>
        <p:spPr>
          <a:xfrm rot="2700000">
            <a:off x="7831879" y="5574381"/>
            <a:ext cx="316232" cy="722803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F82714-7891-445F-9B26-7E09879B1F49}"/>
              </a:ext>
            </a:extLst>
          </p:cNvPr>
          <p:cNvSpPr/>
          <p:nvPr/>
        </p:nvSpPr>
        <p:spPr>
          <a:xfrm rot="16200000" flipH="1">
            <a:off x="7802648" y="5023016"/>
            <a:ext cx="139353" cy="385926"/>
          </a:xfrm>
          <a:prstGeom prst="ellipse">
            <a:avLst/>
          </a:prstGeom>
          <a:solidFill>
            <a:schemeClr val="tx1">
              <a:alpha val="50000"/>
            </a:schemeClr>
          </a:solidFill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23E0CA-912D-4693-98B7-9AB481F592E3}"/>
              </a:ext>
            </a:extLst>
          </p:cNvPr>
          <p:cNvSpPr/>
          <p:nvPr/>
        </p:nvSpPr>
        <p:spPr>
          <a:xfrm rot="18790155">
            <a:off x="5274065" y="4625448"/>
            <a:ext cx="143595" cy="50292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1CC8346-BEFE-40C4-B4E5-C97B93408C29}"/>
              </a:ext>
            </a:extLst>
          </p:cNvPr>
          <p:cNvSpPr/>
          <p:nvPr/>
        </p:nvSpPr>
        <p:spPr>
          <a:xfrm flipH="1">
            <a:off x="6905692" y="4610323"/>
            <a:ext cx="139353" cy="385926"/>
          </a:xfrm>
          <a:prstGeom prst="ellipse">
            <a:avLst/>
          </a:prstGeom>
          <a:solidFill>
            <a:schemeClr val="tx1">
              <a:alpha val="50000"/>
            </a:schemeClr>
          </a:solidFill>
          <a:ln w="12700">
            <a:solidFill>
              <a:schemeClr val="tx1">
                <a:alpha val="5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94947D-47BC-4279-A08C-912A5525CF3B}"/>
              </a:ext>
            </a:extLst>
          </p:cNvPr>
          <p:cNvSpPr/>
          <p:nvPr/>
        </p:nvSpPr>
        <p:spPr>
          <a:xfrm rot="3054517">
            <a:off x="7350154" y="4612338"/>
            <a:ext cx="133516" cy="502920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C7AFFED-D7E2-471A-BA95-A846DFA24E0D}"/>
              </a:ext>
            </a:extLst>
          </p:cNvPr>
          <p:cNvSpPr txBox="1"/>
          <p:nvPr/>
        </p:nvSpPr>
        <p:spPr>
          <a:xfrm flipH="1">
            <a:off x="3939555" y="2311358"/>
            <a:ext cx="1259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Wavelength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Separator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70C3338-FF38-4187-B0DF-869E1A33FE54}"/>
              </a:ext>
            </a:extLst>
          </p:cNvPr>
          <p:cNvCxnSpPr>
            <a:cxnSpLocks/>
          </p:cNvCxnSpPr>
          <p:nvPr/>
        </p:nvCxnSpPr>
        <p:spPr>
          <a:xfrm flipV="1">
            <a:off x="4001329" y="3170037"/>
            <a:ext cx="271477" cy="1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>
            <a:extLst>
              <a:ext uri="{FF2B5EF4-FFF2-40B4-BE49-F238E27FC236}">
                <a16:creationId xmlns:a16="http://schemas.microsoft.com/office/drawing/2014/main" id="{F5F7B333-B6A6-47F0-BD6A-6A7472E51D42}"/>
              </a:ext>
            </a:extLst>
          </p:cNvPr>
          <p:cNvSpPr/>
          <p:nvPr/>
        </p:nvSpPr>
        <p:spPr>
          <a:xfrm flipH="1">
            <a:off x="7883141" y="2057099"/>
            <a:ext cx="914400" cy="914400"/>
          </a:xfrm>
          <a:prstGeom prst="arc">
            <a:avLst>
              <a:gd name="adj1" fmla="val 15795330"/>
              <a:gd name="adj2" fmla="val 0"/>
            </a:avLst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380B9E-C83E-4C36-AF96-8F8CD0209DAE}"/>
              </a:ext>
            </a:extLst>
          </p:cNvPr>
          <p:cNvSpPr txBox="1"/>
          <p:nvPr/>
        </p:nvSpPr>
        <p:spPr>
          <a:xfrm flipH="1">
            <a:off x="7173236" y="1799430"/>
            <a:ext cx="878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Optical Fiber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D50FD0-B28C-43EB-8963-3BDFA2D383C2}"/>
              </a:ext>
            </a:extLst>
          </p:cNvPr>
          <p:cNvSpPr/>
          <p:nvPr/>
        </p:nvSpPr>
        <p:spPr>
          <a:xfrm flipH="1">
            <a:off x="8340341" y="1690688"/>
            <a:ext cx="1577982" cy="820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Spectrometer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D4F87ED-53AE-493A-9A53-059F4ED07422}"/>
              </a:ext>
            </a:extLst>
          </p:cNvPr>
          <p:cNvCxnSpPr>
            <a:cxnSpLocks/>
          </p:cNvCxnSpPr>
          <p:nvPr/>
        </p:nvCxnSpPr>
        <p:spPr>
          <a:xfrm flipV="1">
            <a:off x="5290605" y="3169839"/>
            <a:ext cx="271477" cy="1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AE96AA4-A0C0-46DB-ABC7-2883BE3783CE}"/>
              </a:ext>
            </a:extLst>
          </p:cNvPr>
          <p:cNvCxnSpPr>
            <a:cxnSpLocks/>
          </p:cNvCxnSpPr>
          <p:nvPr/>
        </p:nvCxnSpPr>
        <p:spPr>
          <a:xfrm flipH="1">
            <a:off x="4656645" y="3672949"/>
            <a:ext cx="1" cy="31135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8C90C98-14E7-410E-9B40-FCAC49EEA5E8}"/>
              </a:ext>
            </a:extLst>
          </p:cNvPr>
          <p:cNvSpPr/>
          <p:nvPr/>
        </p:nvSpPr>
        <p:spPr>
          <a:xfrm rot="16200000" flipH="1">
            <a:off x="5787945" y="4819036"/>
            <a:ext cx="758131" cy="66582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021E9F-BAAE-408C-A2E6-187432C34699}"/>
              </a:ext>
            </a:extLst>
          </p:cNvPr>
          <p:cNvSpPr txBox="1"/>
          <p:nvPr/>
        </p:nvSpPr>
        <p:spPr>
          <a:xfrm flipH="1">
            <a:off x="5462723" y="4160616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Optical Shutter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429FBB-771A-48F6-B854-4685A63541D5}"/>
              </a:ext>
            </a:extLst>
          </p:cNvPr>
          <p:cNvSpPr txBox="1"/>
          <p:nvPr/>
        </p:nvSpPr>
        <p:spPr>
          <a:xfrm>
            <a:off x="5915448" y="5912380"/>
            <a:ext cx="210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White Light</a:t>
            </a:r>
          </a:p>
          <a:p>
            <a:pPr algn="ctr"/>
            <a:r>
              <a:rPr lang="en-US" dirty="0"/>
              <a:t>Continuum</a:t>
            </a:r>
          </a:p>
        </p:txBody>
      </p:sp>
    </p:spTree>
    <p:extLst>
      <p:ext uri="{BB962C8B-B14F-4D97-AF65-F5344CB8AC3E}">
        <p14:creationId xmlns:p14="http://schemas.microsoft.com/office/powerpoint/2010/main" val="3208654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3789-AC9C-4E93-9FA8-33300D298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showing what I’m going to talk about in next two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58CC1-9E04-4B8A-8CEC-D09933B75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39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DC5B-9A06-40B0-91CD-CAA02775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Ultrafast all-optical switching devices harness nonlinear optical phenomena as a switch mechanism.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7095A89-2F5D-4C45-B8B9-AC0E50AC3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3"/>
          <a:stretch/>
        </p:blipFill>
        <p:spPr>
          <a:xfrm>
            <a:off x="817772" y="2956957"/>
            <a:ext cx="4690568" cy="2688131"/>
          </a:xfr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C8FFE55-4195-4613-B51B-0298C5BD6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4"/>
          <a:stretch/>
        </p:blipFill>
        <p:spPr>
          <a:xfrm>
            <a:off x="6683661" y="2244438"/>
            <a:ext cx="4218615" cy="34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63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C73D-AEE8-4886-8C7E-AF4DAB81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optical Stark effect can be utilized in the designs of optical switching devices.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765096E-D6DE-4A83-93C0-E9B209A5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5"/>
          <a:stretch/>
        </p:blipFill>
        <p:spPr>
          <a:xfrm>
            <a:off x="6096000" y="1857389"/>
            <a:ext cx="4211895" cy="412777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990ED9F-B06A-4422-8320-A578798EC8C2}"/>
              </a:ext>
            </a:extLst>
          </p:cNvPr>
          <p:cNvGrpSpPr/>
          <p:nvPr/>
        </p:nvGrpSpPr>
        <p:grpSpPr>
          <a:xfrm>
            <a:off x="2307326" y="1857389"/>
            <a:ext cx="2219976" cy="4127776"/>
            <a:chOff x="1339487" y="1916765"/>
            <a:chExt cx="2219976" cy="4127776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664A485F-D815-41DC-8AF5-9614B83BC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587"/>
            <a:stretch/>
          </p:blipFill>
          <p:spPr>
            <a:xfrm>
              <a:off x="1539800" y="1916765"/>
              <a:ext cx="2019663" cy="4127776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1856B9F-FB6B-4DD7-AC9C-03ECFBC5212B}"/>
                </a:ext>
              </a:extLst>
            </p:cNvPr>
            <p:cNvGrpSpPr/>
            <p:nvPr/>
          </p:nvGrpSpPr>
          <p:grpSpPr>
            <a:xfrm>
              <a:off x="1339487" y="2836116"/>
              <a:ext cx="1463091" cy="2139244"/>
              <a:chOff x="1339487" y="2836116"/>
              <a:chExt cx="1463091" cy="2139244"/>
            </a:xfrm>
          </p:grpSpPr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6E82A0B1-5392-4633-93AC-3B4DAE2FBC11}"/>
                  </a:ext>
                </a:extLst>
              </p:cNvPr>
              <p:cNvSpPr/>
              <p:nvPr/>
            </p:nvSpPr>
            <p:spPr>
              <a:xfrm rot="16200000">
                <a:off x="1396810" y="3784714"/>
                <a:ext cx="2139244" cy="242047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2BECDBD-6657-44FD-8068-1A9578FA8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30283" y="2836116"/>
                <a:ext cx="672295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A265B7-1E56-4CF6-97D8-9E76700AF73B}"/>
                  </a:ext>
                </a:extLst>
              </p:cNvPr>
              <p:cNvSpPr txBox="1"/>
              <p:nvPr/>
            </p:nvSpPr>
            <p:spPr>
              <a:xfrm>
                <a:off x="1339487" y="3488376"/>
                <a:ext cx="12218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Optical</a:t>
                </a:r>
              </a:p>
              <a:p>
                <a:pPr algn="ctr"/>
                <a:r>
                  <a:rPr lang="en-US" dirty="0"/>
                  <a:t>Pump</a:t>
                </a:r>
              </a:p>
            </p:txBody>
          </p:sp>
        </p:grp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4EA149-3CBC-4F22-A3C0-FFF60B2498D2}"/>
              </a:ext>
            </a:extLst>
          </p:cNvPr>
          <p:cNvSpPr/>
          <p:nvPr/>
        </p:nvSpPr>
        <p:spPr>
          <a:xfrm>
            <a:off x="4922313" y="3080651"/>
            <a:ext cx="923728" cy="11637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4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594B0-CC1C-400C-AE8F-6AE13178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observed a clear signature of the optical Stark effect in (6,5) SWCNTs. 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9031799-A38E-42D4-9AC6-BC94B7190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371" y="1894670"/>
            <a:ext cx="701525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16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B19B-431E-4534-8E91-D82182969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85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coherent blueshift of the E11 resonance occurred. We also observed a residual signal due to the creation of excitons via multi-photon processes.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A748813-D4FE-4082-9494-6D2CF4E45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13161"/>
            <a:ext cx="4572468" cy="3649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E27FB7-EC76-45B4-8548-D2DAC8501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51" y="2913161"/>
            <a:ext cx="5299349" cy="364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2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5453-EDCD-4035-BF03-442D394C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715ED-19E5-4EB2-9236-70E9CEFCC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5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57DA-8CF1-400E-A641-7D8EDE6A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2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Two ways to describe the dephasing dynamics of the system include a phenomenological model and a quantum-kinetic approach that involves quantum memory.</a:t>
            </a:r>
          </a:p>
        </p:txBody>
      </p:sp>
    </p:spTree>
    <p:extLst>
      <p:ext uri="{BB962C8B-B14F-4D97-AF65-F5344CB8AC3E}">
        <p14:creationId xmlns:p14="http://schemas.microsoft.com/office/powerpoint/2010/main" val="2467800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B8A7F-159E-4265-8919-2A30A4C8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simulations including quantum memory best reproduced our data.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38E3C80-5356-4BCC-9AEC-03060B23A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823" y="2142682"/>
            <a:ext cx="8282354" cy="407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00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9DBF3-1F32-4DA6-8C23-8BE0A378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observed blueshift appropriately scales with the intensity of the optical pump. 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3C700CB-7C60-4D34-A04C-925A7B2D1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 t="-748" b="54005"/>
          <a:stretch/>
        </p:blipFill>
        <p:spPr>
          <a:xfrm>
            <a:off x="838200" y="2329904"/>
            <a:ext cx="4844160" cy="3628936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44A3ACB-48F0-4319-A2E7-66FE5DB99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1" t="47304"/>
          <a:stretch/>
        </p:blipFill>
        <p:spPr>
          <a:xfrm>
            <a:off x="6675120" y="2329904"/>
            <a:ext cx="4625340" cy="39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4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B9FF-A5A1-44E0-85F6-8AE22D3E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resonantly exciting the E11 resonance, we observed spectral ringing due to interference between the pump and probe photons. 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34B6094-5154-42CA-81F2-F23BEC898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64" y="2261886"/>
            <a:ext cx="8575272" cy="401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4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CB1B-3ECB-4D2D-B79F-26042484B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Transition/Summary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A500F-764E-4AE7-909A-C89D8D825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1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F766-F8C8-4068-ACE6-47BEAC1B9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Desire to make other optoelectronic devices like lasers. Is population inversion possible?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5033C-A070-44FC-8328-D26538428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37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E272-600A-4317-8163-3B4798D65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on Exciton Mott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EC747-6493-4B2E-896B-07520BE82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11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DED8-A7D2-4FBB-87DA-3EC9DA9B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was first investigated by </a:t>
            </a:r>
            <a:r>
              <a:rPr lang="en-US" dirty="0" err="1"/>
              <a:t>Ostojic</a:t>
            </a:r>
            <a:r>
              <a:rPr lang="en-US" dirty="0"/>
              <a:t> et al who were not able to observe quenching of excitonic resonances in their SWCNT suspension.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01E644E-4002-49D3-949C-A5F794EEC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60" y="2111119"/>
            <a:ext cx="5127679" cy="41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6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6DB6-0085-4823-91A8-6E805F946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on what is exciton-exciton annihilation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84768-3E6E-4611-B5CD-AC0B245EF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64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E05A-86DE-4A8C-8D09-8F8B49ED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in some ways is related to other questions regarding the rate at which exciton-exciton annihilation occurs.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EA83AD26-9C88-4DC8-AF2D-EFD28AF1E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35" y="2070191"/>
            <a:ext cx="4974765" cy="363889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8B7CD8C5-EF2B-4881-A632-E24DC4594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2070190"/>
            <a:ext cx="4489552" cy="36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7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4569-D665-4A93-9FF5-A4F425B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Carbon nanotubes can be visualized as rolled up sheets of graphene.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6AC91D7-1535-4608-B49A-4B16F3DD4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3430"/>
            <a:ext cx="4687939" cy="4351338"/>
          </a:xfrm>
        </p:spPr>
      </p:pic>
      <p:pic>
        <p:nvPicPr>
          <p:cNvPr id="7" name="Picture 6" descr="A picture containing animal&#10;&#10;Description automatically generated">
            <a:extLst>
              <a:ext uri="{FF2B5EF4-FFF2-40B4-BE49-F238E27FC236}">
                <a16:creationId xmlns:a16="http://schemas.microsoft.com/office/drawing/2014/main" id="{63D53F48-2A91-4A02-A293-46DBC445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1153"/>
            <a:ext cx="5233903" cy="22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48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FD6C3-1720-411A-9CA6-65B0C6AE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showing where we pumped and where we probed the samples.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B7863866-1509-47C9-B901-E8CDE7DBF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58" y="1690688"/>
            <a:ext cx="6440284" cy="42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82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1DDA-AD86-44B7-A515-95428B354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427DC01-660E-43E9-A81F-B648B0FDF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7" y="2348714"/>
            <a:ext cx="5281800" cy="3487981"/>
          </a:xfr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8F5106B-748F-44BF-A298-766342417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295" y="2348714"/>
            <a:ext cx="5182588" cy="34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63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BC84-7C64-47C8-AE00-B1B50952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1C16137-3CED-4F10-80F1-60AE4E172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1923"/>
            <a:ext cx="10515600" cy="3871149"/>
          </a:xfrm>
        </p:spPr>
      </p:pic>
    </p:spTree>
    <p:extLst>
      <p:ext uri="{BB962C8B-B14F-4D97-AF65-F5344CB8AC3E}">
        <p14:creationId xmlns:p14="http://schemas.microsoft.com/office/powerpoint/2010/main" val="2434646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B42F-CF28-4CBC-9235-A5AAAF7A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4150478-EE94-4623-AEEE-A599E0F85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3844"/>
            <a:ext cx="10515600" cy="3871149"/>
          </a:xfrm>
        </p:spPr>
      </p:pic>
    </p:spTree>
    <p:extLst>
      <p:ext uri="{BB962C8B-B14F-4D97-AF65-F5344CB8AC3E}">
        <p14:creationId xmlns:p14="http://schemas.microsoft.com/office/powerpoint/2010/main" val="633223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977-50BC-43B5-A9B0-FEA1E02F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52F36C7-8DF6-409F-A082-668E6D3EE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97694"/>
            <a:ext cx="5872674" cy="39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55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2E6F-A855-44EA-BF5D-8014B23B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BCFEF17-2B2C-498D-8E70-B2F7FE04B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96" y="2323401"/>
            <a:ext cx="5109261" cy="348316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15C10A3-9CC1-4C7C-A276-FC4BA64FD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44" y="2051133"/>
            <a:ext cx="5633143" cy="375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7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A8E8-035F-4F8D-A5C1-0455FE71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1DC54-5ED1-427C-A5D8-A8A1E62C9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03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C5A3-7F32-4BEC-B21A-35EBC763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B1F865A-DD74-4F1F-B5A8-29E6D3A0B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5460"/>
            <a:ext cx="10515600" cy="38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81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93F5-D5C2-48AC-AAC5-8A426830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3A15EED-C380-4DDD-8646-E084FC6CA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60369"/>
            <a:ext cx="10515599" cy="387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4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E1D6-E120-4822-901F-1A3E145D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CB68E1B-5486-4186-BB0C-34DEBE882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5" y="2385282"/>
            <a:ext cx="5281800" cy="3487981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5F0C243-F66B-48FB-A6A6-58A6704BA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917" y="2051537"/>
            <a:ext cx="5732589" cy="38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C963-E129-4FFF-8983-268E6E2C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42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While there are many different types of nanotube structures, this thesis focuses solely on single-wall carbon nanotubes (SWCNTs).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DD002-095D-491A-8105-E8C5EEEF6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28" y="2259621"/>
            <a:ext cx="5407341" cy="3899647"/>
          </a:xfrm>
        </p:spPr>
      </p:pic>
    </p:spTree>
    <p:extLst>
      <p:ext uri="{BB962C8B-B14F-4D97-AF65-F5344CB8AC3E}">
        <p14:creationId xmlns:p14="http://schemas.microsoft.com/office/powerpoint/2010/main" val="2061796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60BE-A035-4E19-BC6C-FFE3177D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90D1CB2-2168-4A55-89C0-08F4EFB27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5972"/>
            <a:ext cx="5486411" cy="3657607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5634DF7-F765-4B0C-AC5F-26E7639C6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11" y="1875972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6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0025-05D4-4324-9AF9-71A5B737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03F0385-B9EC-48D0-AC5D-BD319D192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14"/>
          <a:stretch/>
        </p:blipFill>
        <p:spPr>
          <a:xfrm>
            <a:off x="838200" y="2186485"/>
            <a:ext cx="4962831" cy="3617804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CE327C2-6B95-47A9-BD4B-95F71818A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6"/>
          <a:stretch/>
        </p:blipFill>
        <p:spPr>
          <a:xfrm>
            <a:off x="6528620" y="2186485"/>
            <a:ext cx="4825180" cy="361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10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28A9-B161-41AE-B249-215566BF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406C993-9A9B-4130-8092-6F0421C4F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1537"/>
            <a:ext cx="5384598" cy="4351338"/>
          </a:xfrm>
        </p:spPr>
      </p:pic>
    </p:spTree>
    <p:extLst>
      <p:ext uri="{BB962C8B-B14F-4D97-AF65-F5344CB8AC3E}">
        <p14:creationId xmlns:p14="http://schemas.microsoft.com/office/powerpoint/2010/main" val="457303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AF21-422E-4435-A071-6A731E4D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38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0352-C607-4647-99FB-DF8AA09F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AF54-C86E-4C8A-9253-ED1AFB846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67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B779D-BC02-42D4-8E75-E682552A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670AF34-5603-42E8-9409-1C6CA99DF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968281"/>
            <a:ext cx="4572468" cy="364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278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AC2D-FF48-4318-9136-B44F7708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D50584C-41CF-4FD9-AB6E-9CAD12EA7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38" y="1864426"/>
            <a:ext cx="5730123" cy="43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6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3484-3064-4972-BFC9-C52CD763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83C0A9-43D5-4C42-B2B3-E9342BBF6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13" y="1864426"/>
            <a:ext cx="4766387" cy="4569072"/>
          </a:xfrm>
        </p:spPr>
      </p:pic>
      <p:pic>
        <p:nvPicPr>
          <p:cNvPr id="7" name="Picture 6" descr="A close up of a fence&#10;&#10;Description automatically generated">
            <a:extLst>
              <a:ext uri="{FF2B5EF4-FFF2-40B4-BE49-F238E27FC236}">
                <a16:creationId xmlns:a16="http://schemas.microsoft.com/office/drawing/2014/main" id="{58A5C95A-482B-4285-98B8-01B70EF35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50" y="2220935"/>
            <a:ext cx="4587638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05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157B-D306-4278-BEAF-2126E01C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 3-D materials, the Sommerfeld factor enhances </a:t>
            </a:r>
            <a:r>
              <a:rPr lang="en-US" sz="4000" dirty="0" err="1"/>
              <a:t>interband</a:t>
            </a:r>
            <a:r>
              <a:rPr lang="en-US" sz="4000" dirty="0"/>
              <a:t> absorption.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63EB95-88A5-460D-A6EE-B043A8A6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39" y="1922930"/>
            <a:ext cx="6784321" cy="45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67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144D-461B-45E2-AB87-CFA1BB66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However, for 1-D materials, the Sommerfeld factor suppresses optical absorption of </a:t>
            </a:r>
            <a:r>
              <a:rPr lang="en-US" dirty="0" err="1"/>
              <a:t>interband</a:t>
            </a:r>
            <a:r>
              <a:rPr lang="en-US" dirty="0"/>
              <a:t> states.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A04695-269B-4BD7-896D-E48843AF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97" y="2010339"/>
            <a:ext cx="6723805" cy="44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3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D459-B8E0-49CF-88D0-75D56A21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Exciton binding energies in SWCNTs can be on the order of hundreds of </a:t>
            </a:r>
            <a:r>
              <a:rPr lang="en-US" sz="4000" dirty="0" err="1"/>
              <a:t>meV</a:t>
            </a:r>
            <a:r>
              <a:rPr lang="en-US" sz="4000" dirty="0"/>
              <a:t>.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3F6676-D9BE-4122-AE57-835CF843B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61" y="1935677"/>
            <a:ext cx="4872577" cy="4136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652E0E-5135-4F43-9178-3BD245E4D50C}"/>
              </a:ext>
            </a:extLst>
          </p:cNvPr>
          <p:cNvSpPr txBox="1"/>
          <p:nvPr/>
        </p:nvSpPr>
        <p:spPr>
          <a:xfrm>
            <a:off x="7802088" y="2671948"/>
            <a:ext cx="176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Show binding energies of SWCNTs</a:t>
            </a:r>
          </a:p>
        </p:txBody>
      </p:sp>
    </p:spTree>
    <p:extLst>
      <p:ext uri="{BB962C8B-B14F-4D97-AF65-F5344CB8AC3E}">
        <p14:creationId xmlns:p14="http://schemas.microsoft.com/office/powerpoint/2010/main" val="2533724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A4DF-0EC0-417D-BB4B-6ABC978C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the past, sample preparation techniques were only capable of making SWCNT </a:t>
            </a:r>
            <a:r>
              <a:rPr lang="en-US" dirty="0" err="1"/>
              <a:t>suspensiosn</a:t>
            </a:r>
            <a:r>
              <a:rPr lang="en-US" dirty="0"/>
              <a:t> with many different </a:t>
            </a:r>
            <a:r>
              <a:rPr lang="en-US" dirty="0" err="1"/>
              <a:t>chiralities</a:t>
            </a:r>
            <a:r>
              <a:rPr lang="en-US" dirty="0"/>
              <a:t>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846152-D8C0-4B40-B162-A55FF623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28" y="2173184"/>
            <a:ext cx="7479402" cy="39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9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AA58-FC16-482A-902F-BA3FB869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53DC9D4-C0AF-4E76-A832-7BCBB09CD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655" y="1914326"/>
            <a:ext cx="6652690" cy="44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85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1664</TotalTime>
  <Words>436</Words>
  <Application>Microsoft Office PowerPoint</Application>
  <PresentationFormat>Widescreen</PresentationFormat>
  <Paragraphs>48</Paragraphs>
  <Slides>47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PowerPoint Presentation</vt:lpstr>
      <vt:lpstr>Outline</vt:lpstr>
      <vt:lpstr>Carbon nanotubes can be visualized as rolled up sheets of graphene.</vt:lpstr>
      <vt:lpstr>While there are many different types of nanotube structures, this thesis focuses solely on single-wall carbon nanotubes (SWCNTs).</vt:lpstr>
      <vt:lpstr>For 3-D materials, the Sommerfeld factor enhances interband absorption.</vt:lpstr>
      <vt:lpstr>However, for 1-D materials, the Sommerfeld factor suppresses optical absorption of interband states.</vt:lpstr>
      <vt:lpstr>Exciton binding energies in SWCNTs can be on the order of hundreds of meV. </vt:lpstr>
      <vt:lpstr>In the past, sample preparation techniques were only capable of making SWCNT suspensiosn with many different chiralities.</vt:lpstr>
      <vt:lpstr>PowerPoint Presentation</vt:lpstr>
      <vt:lpstr>However, modern techniques have made single-chirality enriched samples more accessible. </vt:lpstr>
      <vt:lpstr>Screening of Coulomb interactions in SWCNTs by an external dielectric can affect bang gap renormalization and the binding energies of excitons.</vt:lpstr>
      <vt:lpstr>As a result of the screening induced by the external dielectric, optical resonances can redshift as the dielectric constant increases.</vt:lpstr>
      <vt:lpstr>For both samples, the SWCNTs were suspended using either the polymer PFO-Bpy or the surfactant sodium deoxycholate.</vt:lpstr>
      <vt:lpstr>Schematic Diagram of the Experimental Apparatus</vt:lpstr>
      <vt:lpstr>Slide showing what I’m going to talk about in next two slides</vt:lpstr>
      <vt:lpstr>Ultrafast all-optical switching devices harness nonlinear optical phenomena as a switch mechanism.</vt:lpstr>
      <vt:lpstr>The optical Stark effect can be utilized in the designs of optical switching devices.</vt:lpstr>
      <vt:lpstr>We observed a clear signature of the optical Stark effect in (6,5) SWCNTs. </vt:lpstr>
      <vt:lpstr>A coherent blueshift of the E11 resonance occurred. We also observed a residual signal due to the creation of excitons via multi-photon processes.</vt:lpstr>
      <vt:lpstr>Two ways to describe the dephasing dynamics of the system include a phenomenological model and a quantum-kinetic approach that involves quantum memory.</vt:lpstr>
      <vt:lpstr>The simulations including quantum memory best reproduced our data. </vt:lpstr>
      <vt:lpstr>The observed blueshift appropriately scales with the intensity of the optical pump. </vt:lpstr>
      <vt:lpstr>In resonantly exciting the E11 resonance, we observed spectral ringing due to interference between the pump and probe photons. </vt:lpstr>
      <vt:lpstr>Transition/Summary Slide</vt:lpstr>
      <vt:lpstr>Desire to make other optoelectronic devices like lasers. Is population inversion possible?</vt:lpstr>
      <vt:lpstr>Slide on Exciton Mott Transition</vt:lpstr>
      <vt:lpstr>This was first investigated by Ostojic et al who were not able to observe quenching of excitonic resonances in their SWCNT suspension.</vt:lpstr>
      <vt:lpstr>Slide on what is exciton-exciton annihilation</vt:lpstr>
      <vt:lpstr>This in some ways is related to other questions regarding the rate at which exciton-exciton annihilation occurs.</vt:lpstr>
      <vt:lpstr>Slide showing where we pumped and where we probed the samples.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A</dc:creator>
  <cp:lastModifiedBy>Bryan A</cp:lastModifiedBy>
  <cp:revision>296</cp:revision>
  <dcterms:created xsi:type="dcterms:W3CDTF">2020-01-13T20:34:30Z</dcterms:created>
  <dcterms:modified xsi:type="dcterms:W3CDTF">2020-01-15T18:25:00Z</dcterms:modified>
</cp:coreProperties>
</file>